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3.jpg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398" r:id="rId3"/>
    <p:sldId id="399" r:id="rId4"/>
    <p:sldId id="448" r:id="rId5"/>
    <p:sldId id="446" r:id="rId6"/>
    <p:sldId id="447" r:id="rId7"/>
    <p:sldId id="290" r:id="rId8"/>
    <p:sldId id="291" r:id="rId9"/>
    <p:sldId id="292" r:id="rId10"/>
    <p:sldId id="353" r:id="rId11"/>
    <p:sldId id="293" r:id="rId12"/>
    <p:sldId id="313" r:id="rId13"/>
    <p:sldId id="303" r:id="rId14"/>
    <p:sldId id="30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320" r:id="rId24"/>
    <p:sldId id="466" r:id="rId25"/>
    <p:sldId id="467" r:id="rId26"/>
    <p:sldId id="457" r:id="rId27"/>
    <p:sldId id="468" r:id="rId28"/>
    <p:sldId id="306" r:id="rId29"/>
    <p:sldId id="469" r:id="rId30"/>
    <p:sldId id="346" r:id="rId31"/>
    <p:sldId id="316" r:id="rId32"/>
    <p:sldId id="465" r:id="rId33"/>
    <p:sldId id="389" r:id="rId34"/>
    <p:sldId id="31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76" autoAdjust="0"/>
    <p:restoredTop sz="83274" autoAdjust="0"/>
  </p:normalViewPr>
  <p:slideViewPr>
    <p:cSldViewPr snapToGrid="0">
      <p:cViewPr>
        <p:scale>
          <a:sx n="67" d="100"/>
          <a:sy n="67" d="100"/>
        </p:scale>
        <p:origin x="-396" y="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46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8E435-C9EC-47A3-841D-260AEA59612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847A9-BC36-4A8E-BD8F-6F005670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https://learn.sparkfun.com/tutorials/voltage-current-resistance-and-ohms-law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6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0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220 </a:t>
            </a:r>
            <a:r>
              <a:rPr lang="en-US" dirty="0" err="1"/>
              <a:t>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16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07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1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https://www.cnx-software.com/2016/05/19/arduino-primo-board-supports-wifi-bluetooth-le-and-nfc/   </a:t>
            </a:r>
          </a:p>
          <a:p>
            <a:endParaRPr lang="en-US" dirty="0"/>
          </a:p>
          <a:p>
            <a:r>
              <a:rPr lang="en-US" dirty="0"/>
              <a:t>https://store.arduino.cc/arduino-primo</a:t>
            </a:r>
          </a:p>
          <a:p>
            <a:endParaRPr lang="en-US" dirty="0"/>
          </a:p>
          <a:p>
            <a:r>
              <a:rPr lang="en-US" dirty="0"/>
              <a:t>45 Euro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23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https://www.arduino.cc/en/Tutorial/Memory  </a:t>
            </a:r>
          </a:p>
          <a:p>
            <a:endParaRPr lang="en-US" dirty="0"/>
          </a:p>
          <a:p>
            <a:r>
              <a:rPr lang="en-US" dirty="0"/>
              <a:t>Atmega328 </a:t>
            </a:r>
          </a:p>
          <a:p>
            <a:r>
              <a:rPr lang="en-US" dirty="0"/>
              <a:t>Flash  32k bytes (of which .5k is used for the bootloader)</a:t>
            </a:r>
          </a:p>
          <a:p>
            <a:r>
              <a:rPr lang="en-US" dirty="0"/>
              <a:t>SRAM   2k bytes</a:t>
            </a:r>
          </a:p>
          <a:p>
            <a:r>
              <a:rPr lang="en-US" dirty="0"/>
              <a:t>EEPROM 1k byte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3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https://www.arduino.cc/en/Reference/Libraries  </a:t>
            </a:r>
          </a:p>
          <a:p>
            <a:endParaRPr lang="en-US" dirty="0"/>
          </a:p>
          <a:p>
            <a:r>
              <a:rPr lang="en-US" dirty="0"/>
              <a:t>http://www.fritzing.org/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2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06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5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1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25AA9BA-5962-464A-A689-6DE696FE98BE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CEFB8-2C9D-4E64-BB46-093C37E96C57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B8DE-6669-4839-9C8B-EE4A7D378344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5BEE-0D14-465E-84E9-0A8C9090ACB2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EEEF-C7D9-4609-88C2-CF690A9AC8CB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4C1E4-87EB-440B-B6EA-7F54410FFA53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8F56-2D9B-44C7-A3B6-592801A345CA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17F59-4C94-4467-BA14-0D1794E0C359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CF735-32CB-4183-8103-8DBB9A7E4242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3D16-6A28-4658-B8B3-C0DF0D065352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9255-8D13-48E5-9C20-5CA67BBEF6D3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05A-A043-4B02-87ED-0E341C01C314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0F9AE-5DEE-4B53-89B7-DD1620B28CC5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07E-8AA5-4669-8D4F-C04C4497D382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E279-AAC2-40E1-BC78-A0A551D847AE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0CF-3A96-4BFF-8AE2-C3F8923EF98C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E9A5-96AC-4D58-9EE0-88A428BCB08E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/>
                    </a14:imgEffect>
                    <a14:imgEffect>
                      <a14:colorTemperature colorTemp="69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CDDC6-AD48-42E7-B1A2-57C947E6D90E}" type="datetime1">
              <a:rPr lang="en-US" smtClean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Adruino</a:t>
            </a:r>
            <a:r>
              <a:rPr lang="en-US" dirty="0"/>
              <a:t>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627312"/>
          </a:xfrm>
        </p:spPr>
        <p:txBody>
          <a:bodyPr/>
          <a:lstStyle/>
          <a:p>
            <a:r>
              <a:rPr lang="bg-BG" dirty="0"/>
              <a:t>Ардуино</a:t>
            </a:r>
            <a:r>
              <a:rPr lang="en-US" dirty="0"/>
              <a:t> </a:t>
            </a:r>
            <a:r>
              <a:rPr lang="bg-BG" dirty="0" smtClean="0"/>
              <a:t>осноВИ</a:t>
            </a:r>
          </a:p>
          <a:p>
            <a:endParaRPr lang="bg-BG" dirty="0"/>
          </a:p>
          <a:p>
            <a:endParaRPr lang="bg-BG" dirty="0" smtClean="0"/>
          </a:p>
          <a:p>
            <a:endParaRPr lang="bg-BG" dirty="0"/>
          </a:p>
          <a:p>
            <a:r>
              <a:rPr lang="en-US" dirty="0"/>
              <a:t>gevelichkov@gmail.com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0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071B33-A325-41EF-B43D-6491D1AA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Primo </a:t>
            </a:r>
            <a:r>
              <a:rPr lang="en-US" dirty="0" err="1"/>
              <a:t>wi</a:t>
            </a:r>
            <a:r>
              <a:rPr lang="en-US" dirty="0"/>
              <a:t> Fi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6FDEEC6-2832-43EC-AAC3-EB031A39C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4255" y="1194619"/>
            <a:ext cx="5700144" cy="4444181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82FC262-9353-4285-8F5D-C016952BFAF1}"/>
              </a:ext>
            </a:extLst>
          </p:cNvPr>
          <p:cNvSpPr txBox="1"/>
          <p:nvPr/>
        </p:nvSpPr>
        <p:spPr>
          <a:xfrm>
            <a:off x="1141413" y="1837031"/>
            <a:ext cx="4205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 FI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GPIO expander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Digital I/O 20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 PWM outputs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825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71437F5-7D20-4E72-9107-4A4B92264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957EC2C-8AD4-4CFB-A1E9-9CD4B7C2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9213" cy="6887705"/>
          </a:xfrm>
          <a:prstGeom prst="rect">
            <a:avLst/>
          </a:prstGeom>
        </p:spPr>
      </p:pic>
      <p:sp>
        <p:nvSpPr>
          <p:cNvPr id="2" name="Контейнер за долния колонтитул 1">
            <a:extLst>
              <a:ext uri="{FF2B5EF4-FFF2-40B4-BE49-F238E27FC236}">
                <a16:creationId xmlns="" xmlns:a16="http://schemas.microsoft.com/office/drawing/2014/main" id="{20AAE6BD-8DFD-470F-B461-C822965A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BC4E76-6DAB-4F3E-99E5-9E2ED857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F5AD3C-91BC-4861-A284-711D8C8B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 memory (program space), is where the Arduino sketch is stored.</a:t>
            </a:r>
          </a:p>
          <a:p>
            <a:r>
              <a:rPr lang="en-US" dirty="0"/>
              <a:t>SRAM (static random access memory) is where the sketch creates and manipulates variables when it runs.</a:t>
            </a:r>
          </a:p>
          <a:p>
            <a:r>
              <a:rPr lang="en-US" dirty="0"/>
              <a:t>EEPROM is memory space that programmers can use to store long-term information.</a:t>
            </a:r>
          </a:p>
        </p:txBody>
      </p:sp>
    </p:spTree>
    <p:extLst>
      <p:ext uri="{BB962C8B-B14F-4D97-AF65-F5344CB8AC3E}">
        <p14:creationId xmlns:p14="http://schemas.microsoft.com/office/powerpoint/2010/main" val="186087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4151" y="63585"/>
            <a:ext cx="8791575" cy="698416"/>
          </a:xfrm>
        </p:spPr>
        <p:txBody>
          <a:bodyPr>
            <a:normAutofit fontScale="90000"/>
          </a:bodyPr>
          <a:lstStyle/>
          <a:p>
            <a:r>
              <a:rPr lang="en-US" dirty="0"/>
              <a:t>ARDUINO 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9349" y="563563"/>
            <a:ext cx="8791575" cy="1655762"/>
          </a:xfrm>
        </p:spPr>
        <p:txBody>
          <a:bodyPr/>
          <a:lstStyle/>
          <a:p>
            <a:r>
              <a:rPr lang="en-US" b="1" dirty="0"/>
              <a:t>https://www.arduino.cc/en/Main/Software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8517AFD-B440-4328-B167-E6264EC5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49" y="998841"/>
            <a:ext cx="7087589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B554C4-A514-4FBE-BD88-C9922844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28CDCFD9-8A28-4C9A-B913-DAEB59A71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782" y="886849"/>
            <a:ext cx="4246138" cy="5077071"/>
          </a:xfrm>
        </p:spPr>
      </p:pic>
    </p:spTree>
    <p:extLst>
      <p:ext uri="{BB962C8B-B14F-4D97-AF65-F5344CB8AC3E}">
        <p14:creationId xmlns:p14="http://schemas.microsoft.com/office/powerpoint/2010/main" val="7243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87754D92-FCEF-4736-AC8E-4C8DEBFF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Електричество</a:t>
            </a:r>
            <a:endParaRPr lang="en-US" dirty="0"/>
          </a:p>
        </p:txBody>
      </p:sp>
      <p:pic>
        <p:nvPicPr>
          <p:cNvPr id="13" name="Контейнер за съдържание 12">
            <a:extLst>
              <a:ext uri="{FF2B5EF4-FFF2-40B4-BE49-F238E27FC236}">
                <a16:creationId xmlns="" xmlns:a16="http://schemas.microsoft.com/office/drawing/2014/main" id="{A6AD330B-7A7A-4FB0-829E-92C2682A8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093" y="1800706"/>
            <a:ext cx="5217319" cy="3958596"/>
          </a:xfrm>
        </p:spPr>
      </p:pic>
      <p:pic>
        <p:nvPicPr>
          <p:cNvPr id="15" name="Картина 14">
            <a:extLst>
              <a:ext uri="{FF2B5EF4-FFF2-40B4-BE49-F238E27FC236}">
                <a16:creationId xmlns="" xmlns:a16="http://schemas.microsoft.com/office/drawing/2014/main" id="{7CE6B1F8-40FB-492D-A5D7-AC051EF68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732" y="1785385"/>
            <a:ext cx="5051019" cy="4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87754D92-FCEF-4736-AC8E-4C8DEBFF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Електричество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EF0BC108-FC6B-43CF-87EB-52F0D71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9120" y="1796257"/>
            <a:ext cx="4813445" cy="4072915"/>
          </a:xfrm>
        </p:spPr>
      </p:pic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7DAF5B85-EE3D-4B5D-BFDA-C809559A9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37" y="1784839"/>
            <a:ext cx="5455812" cy="407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87754D92-FCEF-4736-AC8E-4C8DEBFF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Електричество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3088F06D-EBEA-47C4-B761-AFA857119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071" y="2097088"/>
            <a:ext cx="3532880" cy="3541712"/>
          </a:xfrm>
        </p:spPr>
      </p:pic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7762012E-C285-4D10-BE31-91E1560C5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739" y="2097088"/>
            <a:ext cx="3532880" cy="3541712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="" xmlns:a16="http://schemas.microsoft.com/office/drawing/2014/main" id="{15BA9474-9738-4556-8252-B3E595796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407" y="2097088"/>
            <a:ext cx="3553718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6A1D849F-CF93-4152-82A1-8820460E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Електричество</a:t>
            </a:r>
            <a:r>
              <a:rPr lang="en-US" dirty="0"/>
              <a:t> </a:t>
            </a:r>
            <a:r>
              <a:rPr lang="bg-BG" dirty="0"/>
              <a:t>Закон НА ОМ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66D998AE-B740-401E-8143-7FEDCC75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  </a:t>
            </a:r>
            <a:r>
              <a:rPr lang="en-US" sz="4000" dirty="0"/>
              <a:t>U = I *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99BBE6FB-6585-49D2-8D10-5ACB5A23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Свързване на </a:t>
            </a:r>
            <a:r>
              <a:rPr lang="bg-BG" dirty="0" smtClean="0"/>
              <a:t>Светодиод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19FE6E86-FA2E-41F9-9FF2-ECA397C08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0409" y="2097088"/>
            <a:ext cx="4317002" cy="3541712"/>
          </a:xfrm>
        </p:spPr>
      </p:pic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3C34A731-B71B-4624-960C-8CC0F505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18" y="2097089"/>
            <a:ext cx="3735387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3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303B2E45-2ACB-4423-AD71-D1EEC0EA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2BBD1C14-32D4-4FFB-A036-D40B1F7B9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 smtClean="0"/>
              <a:t>Запознанство с Ардуино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Микрокотролери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История и философия на Ардуино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Видове Ардуино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Видове </a:t>
            </a:r>
            <a:r>
              <a:rPr lang="bg-BG" dirty="0" smtClean="0"/>
              <a:t>памет</a:t>
            </a:r>
          </a:p>
          <a:p>
            <a:pPr>
              <a:lnSpc>
                <a:spcPct val="100000"/>
              </a:lnSpc>
            </a:pPr>
            <a:r>
              <a:rPr lang="bg-BG" dirty="0" smtClean="0"/>
              <a:t>Електричество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Свързване на светодиод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Обща теория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Meet your kit</a:t>
            </a:r>
          </a:p>
          <a:p>
            <a:pPr>
              <a:lnSpc>
                <a:spcPct val="100000"/>
              </a:lnSpc>
            </a:pPr>
            <a:r>
              <a:rPr lang="bg-BG" dirty="0" smtClean="0"/>
              <a:t>Правила за безопасност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32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99BBE6FB-6585-49D2-8D10-5ACB5A23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Свързване на </a:t>
            </a:r>
            <a:r>
              <a:rPr lang="bg-BG" dirty="0" smtClean="0"/>
              <a:t>Светодиод</a:t>
            </a:r>
            <a:endParaRPr lang="en-US" dirty="0"/>
          </a:p>
        </p:txBody>
      </p:sp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3C34A731-B71B-4624-960C-8CC0F5057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18" y="2097089"/>
            <a:ext cx="3735387" cy="3541712"/>
          </a:xfrm>
          <a:prstGeom prst="rect">
            <a:avLst/>
          </a:prstGeom>
        </p:spPr>
      </p:pic>
      <p:pic>
        <p:nvPicPr>
          <p:cNvPr id="8" name="Контейнер за съдържание 7">
            <a:extLst>
              <a:ext uri="{FF2B5EF4-FFF2-40B4-BE49-F238E27FC236}">
                <a16:creationId xmlns="" xmlns:a16="http://schemas.microsoft.com/office/drawing/2014/main" id="{635EC234-862B-497E-B6F7-42521A79C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2724" y="2082098"/>
            <a:ext cx="4299202" cy="3571645"/>
          </a:xfrm>
        </p:spPr>
      </p:pic>
    </p:spTree>
    <p:extLst>
      <p:ext uri="{BB962C8B-B14F-4D97-AF65-F5344CB8AC3E}">
        <p14:creationId xmlns:p14="http://schemas.microsoft.com/office/powerpoint/2010/main" val="40761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99BBE6FB-6585-49D2-8D10-5ACB5A23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Свързване на </a:t>
            </a:r>
            <a:r>
              <a:rPr lang="bg-BG" dirty="0" smtClean="0"/>
              <a:t>Светодиод</a:t>
            </a:r>
            <a:endParaRPr lang="en-US" dirty="0"/>
          </a:p>
        </p:txBody>
      </p:sp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3C34A731-B71B-4624-960C-8CC0F505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07" y="2097088"/>
            <a:ext cx="3735387" cy="3541712"/>
          </a:xfrm>
          <a:prstGeom prst="rect">
            <a:avLst/>
          </a:prstGeom>
        </p:spPr>
      </p:pic>
      <p:pic>
        <p:nvPicPr>
          <p:cNvPr id="9" name="Контейнер за съдържание 8">
            <a:extLst>
              <a:ext uri="{FF2B5EF4-FFF2-40B4-BE49-F238E27FC236}">
                <a16:creationId xmlns="" xmlns:a16="http://schemas.microsoft.com/office/drawing/2014/main" id="{5F025641-4F91-4BC6-83DC-BB97081A5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17950" y="2126863"/>
            <a:ext cx="3215915" cy="3541712"/>
          </a:xfrm>
        </p:spPr>
      </p:pic>
    </p:spTree>
    <p:extLst>
      <p:ext uri="{BB962C8B-B14F-4D97-AF65-F5344CB8AC3E}">
        <p14:creationId xmlns:p14="http://schemas.microsoft.com/office/powerpoint/2010/main" val="3432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3192D05C-FD0D-4765-B3DF-CC0D0F89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Общи електрически символи: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8D00EAB4-1FE1-4690-83C0-67D71DEB1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130" y="2097088"/>
            <a:ext cx="3675135" cy="3778419"/>
          </a:xfrm>
        </p:spPr>
      </p:pic>
    </p:spTree>
    <p:extLst>
      <p:ext uri="{BB962C8B-B14F-4D97-AF65-F5344CB8AC3E}">
        <p14:creationId xmlns:p14="http://schemas.microsoft.com/office/powerpoint/2010/main" val="19232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A1018F-CAAF-402C-8EE9-44B79401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ABC958E-D53E-4875-8185-E7A9BCF74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0160" y="100245"/>
            <a:ext cx="8920480" cy="6595549"/>
          </a:xfrm>
        </p:spPr>
      </p:pic>
    </p:spTree>
    <p:extLst>
      <p:ext uri="{BB962C8B-B14F-4D97-AF65-F5344CB8AC3E}">
        <p14:creationId xmlns:p14="http://schemas.microsoft.com/office/powerpoint/2010/main" val="3857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7B843815-4D8D-4445-B3EE-9420DD95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Резистор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FDAF2B92-3730-4C07-9CF6-A96BFE7DE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6322" y="373158"/>
            <a:ext cx="5391089" cy="5535000"/>
          </a:xfrm>
        </p:spPr>
      </p:pic>
    </p:spTree>
    <p:extLst>
      <p:ext uri="{BB962C8B-B14F-4D97-AF65-F5344CB8AC3E}">
        <p14:creationId xmlns:p14="http://schemas.microsoft.com/office/powerpoint/2010/main" val="34741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C149DC2C-81F6-4BF0-A91B-59F87D91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ДИОДи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343EA1B7-080A-4630-8FA1-8D80305AB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4" y="2097088"/>
            <a:ext cx="3734328" cy="1613675"/>
          </a:xfrm>
        </p:spPr>
      </p:pic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DA307B7A-872A-4273-AA42-7209668C3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89" y="2097088"/>
            <a:ext cx="1995228" cy="2240996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="" xmlns:a16="http://schemas.microsoft.com/office/drawing/2014/main" id="{42DB911E-89E2-40F2-B30E-116DE2EB2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807" y="2097088"/>
            <a:ext cx="3810959" cy="22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</a:t>
            </a:r>
            <a:r>
              <a:rPr lang="en-US" dirty="0" err="1"/>
              <a:t>inDICATORS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8" y="618518"/>
            <a:ext cx="5117578" cy="53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1C3321D4-778C-4CA3-ABEA-5486C11D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ТРАНЗИСТОР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065F5C15-20C3-4DEC-ADAC-1E93C505B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2217590"/>
            <a:ext cx="4256865" cy="3541712"/>
          </a:xfrm>
        </p:spPr>
      </p:pic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E6239AD4-4EAD-436C-8A51-6E870774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39" y="2336211"/>
            <a:ext cx="5998185" cy="31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1753B8-A527-4494-9E55-975EF640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https://www.arduino.cc/en/Tutorial/Blink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183284C-D7C6-45A1-8D1F-E374BAD2C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01520"/>
            <a:ext cx="10768358" cy="3738277"/>
          </a:xfrm>
        </p:spPr>
      </p:pic>
    </p:spTree>
    <p:extLst>
      <p:ext uri="{BB962C8B-B14F-4D97-AF65-F5344CB8AC3E}">
        <p14:creationId xmlns:p14="http://schemas.microsoft.com/office/powerpoint/2010/main" val="10676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1C3321D4-778C-4CA3-ABEA-5486C11D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ТРАНЗИСТОР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065F5C15-20C3-4DEC-ADAC-1E93C505B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4" y="2217590"/>
            <a:ext cx="4256865" cy="3541712"/>
          </a:xfrm>
        </p:spPr>
      </p:pic>
      <p:pic>
        <p:nvPicPr>
          <p:cNvPr id="4" name="Картина 3">
            <a:extLst>
              <a:ext uri="{FF2B5EF4-FFF2-40B4-BE49-F238E27FC236}">
                <a16:creationId xmlns="" xmlns:a16="http://schemas.microsoft.com/office/drawing/2014/main" id="{8C5F7948-9A34-4883-A46F-65C7D7131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59" y="2217590"/>
            <a:ext cx="5657618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EB517815-3245-491A-AD20-DDE98EEB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Запознанство с </a:t>
            </a:r>
            <a:r>
              <a:rPr lang="bg-BG" dirty="0" err="1"/>
              <a:t>Ардуино</a:t>
            </a:r>
            <a:r>
              <a:rPr lang="bg-BG" dirty="0"/>
              <a:t>. 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Основи на електрониката. </a:t>
            </a:r>
            <a:r>
              <a:rPr lang="bg-BG" dirty="0" smtClean="0"/>
              <a:t>Микрокотролери 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C4A06E95-450F-41BB-96BC-CA2DEA1ED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Микрокотролери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История и философия на Ардуино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Видове Ардуино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Видове памет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F04C27-483C-4C62-84C9-877B4B59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Хардуер За Програмисти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575C9A-B45A-412B-A165-BA90E2B2A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https://softuni.bg/trainings/resources/officedocument/7540/presentation-hardware-for-programmers</a:t>
            </a:r>
          </a:p>
        </p:txBody>
      </p:sp>
    </p:spTree>
    <p:extLst>
      <p:ext uri="{BB962C8B-B14F-4D97-AF65-F5344CB8AC3E}">
        <p14:creationId xmlns:p14="http://schemas.microsoft.com/office/powerpoint/2010/main" val="9017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1E8185-4127-4D75-AEEB-CD41688F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YOUR KIT</a:t>
            </a:r>
          </a:p>
        </p:txBody>
      </p:sp>
      <p:pic>
        <p:nvPicPr>
          <p:cNvPr id="8" name="Контейнер за съдържание 7">
            <a:extLst>
              <a:ext uri="{FF2B5EF4-FFF2-40B4-BE49-F238E27FC236}">
                <a16:creationId xmlns="" xmlns:a16="http://schemas.microsoft.com/office/drawing/2014/main" id="{9C23AC16-6977-4C2D-8588-BC773C5C7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81" y="242781"/>
            <a:ext cx="5426499" cy="5426499"/>
          </a:xfrm>
        </p:spPr>
      </p:pic>
    </p:spTree>
    <p:extLst>
      <p:ext uri="{BB962C8B-B14F-4D97-AF65-F5344CB8AC3E}">
        <p14:creationId xmlns:p14="http://schemas.microsoft.com/office/powerpoint/2010/main" val="165999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08D7687F-543B-4D5F-8B39-CC0277C2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BreadBoard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D7B7315A-5A53-4199-97B1-00570615B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2929772"/>
            <a:ext cx="5077232" cy="3396668"/>
          </a:xfrm>
        </p:spPr>
      </p:pic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B16C45F8-6180-4A32-9CFC-303C1D85E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0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E9447E1E-DF32-4F80-9CC2-8E36C82F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ПРавила за </a:t>
            </a:r>
            <a:r>
              <a:rPr lang="bg-BG" dirty="0" smtClean="0"/>
              <a:t>безопасност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4A43D12C-4F6D-40BA-87C7-1B31F9F9D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5AAC56-EC22-4379-933A-773DBF29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BLINK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DB4C11-5DF5-4B5E-90CF-3CCA2B240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smtClean="0"/>
              <a:t>Arduino </a:t>
            </a:r>
            <a:r>
              <a:rPr lang="en-US" dirty="0"/>
              <a:t>CC</a:t>
            </a:r>
          </a:p>
          <a:p>
            <a:r>
              <a:rPr lang="en-US" dirty="0" smtClean="0"/>
              <a:t>Test </a:t>
            </a:r>
            <a:r>
              <a:rPr lang="en-US" dirty="0"/>
              <a:t>the demo.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2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4268C167-6961-4189-B743-0D5982CC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микроконт</a:t>
            </a:r>
            <a:r>
              <a:rPr lang="bg-BG" dirty="0"/>
              <a:t>Р</a:t>
            </a:r>
            <a:r>
              <a:rPr lang="bg-BG" dirty="0" smtClean="0"/>
              <a:t>олери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4BD1A294-C14E-4367-BB47-07913F2A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039" y="2237286"/>
            <a:ext cx="5133975" cy="3438525"/>
          </a:xfrm>
        </p:spPr>
      </p:pic>
      <p:sp>
        <p:nvSpPr>
          <p:cNvPr id="7" name="Текстово поле 6">
            <a:extLst>
              <a:ext uri="{FF2B5EF4-FFF2-40B4-BE49-F238E27FC236}">
                <a16:creationId xmlns="" xmlns:a16="http://schemas.microsoft.com/office/drawing/2014/main" id="{14D72F70-2C5E-420F-AE98-B98668F9906C}"/>
              </a:ext>
            </a:extLst>
          </p:cNvPr>
          <p:cNvSpPr txBox="1"/>
          <p:nvPr/>
        </p:nvSpPr>
        <p:spPr>
          <a:xfrm>
            <a:off x="6390167" y="2354244"/>
            <a:ext cx="522058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Малки компютри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Имат </a:t>
            </a:r>
            <a:r>
              <a:rPr lang="en-US" sz="2000" dirty="0"/>
              <a:t>GPIO </a:t>
            </a:r>
            <a:r>
              <a:rPr lang="bg-BG" sz="2000" dirty="0"/>
              <a:t>пинове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Широко приложение в техниката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dirty="0"/>
              <a:t>Изпълняват</a:t>
            </a:r>
            <a:r>
              <a:rPr lang="bg-BG" sz="2000" dirty="0"/>
              <a:t> конкретна програма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/>
              <a:t>Работят с различни сензори и </a:t>
            </a:r>
            <a:r>
              <a:rPr lang="bg-BG" sz="2000" dirty="0" smtClean="0"/>
              <a:t>акуатори</a:t>
            </a:r>
            <a:r>
              <a:rPr lang="bg-BG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7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E069392B-361A-4D4E-A384-24301369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История и философия на </a:t>
            </a:r>
            <a:r>
              <a:rPr lang="bg-BG" dirty="0" err="1"/>
              <a:t>Ардуино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CE718CD3-9884-4BCC-A0AD-168A3162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Стартира 2003 като проект за студенти</a:t>
            </a:r>
          </a:p>
          <a:p>
            <a:r>
              <a:rPr lang="en-US" dirty="0"/>
              <a:t>Interaction Design Institute Ivrea </a:t>
            </a:r>
          </a:p>
          <a:p>
            <a:r>
              <a:rPr lang="en-US" dirty="0"/>
              <a:t>GNU General Public License (GPL),</a:t>
            </a:r>
          </a:p>
        </p:txBody>
      </p:sp>
    </p:spTree>
    <p:extLst>
      <p:ext uri="{BB962C8B-B14F-4D97-AF65-F5344CB8AC3E}">
        <p14:creationId xmlns:p14="http://schemas.microsoft.com/office/powerpoint/2010/main" val="95142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B3E67023-96D8-4632-A95E-E02C41FF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Massimo </a:t>
            </a:r>
            <a:r>
              <a:rPr lang="en-US" dirty="0" err="1"/>
              <a:t>Banzi</a:t>
            </a:r>
            <a:r>
              <a:rPr lang="en-US" dirty="0"/>
              <a:t>, David </a:t>
            </a:r>
            <a:r>
              <a:rPr lang="en-US" dirty="0" err="1"/>
              <a:t>Cuartielles</a:t>
            </a:r>
            <a:r>
              <a:rPr lang="en-US" dirty="0"/>
              <a:t>, Tom </a:t>
            </a:r>
            <a:r>
              <a:rPr lang="en-US" dirty="0" err="1"/>
              <a:t>Igoe</a:t>
            </a:r>
            <a:r>
              <a:rPr lang="en-US" dirty="0"/>
              <a:t>, Gianluca Martino, and David </a:t>
            </a:r>
            <a:r>
              <a:rPr lang="en-US" dirty="0" err="1"/>
              <a:t>Mellis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="" xmlns:a16="http://schemas.microsoft.com/office/drawing/2014/main" id="{648C1726-07DC-428B-B498-01FFACE73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446" y="1857161"/>
            <a:ext cx="7108530" cy="4543639"/>
          </a:xfrm>
        </p:spPr>
      </p:pic>
    </p:spTree>
    <p:extLst>
      <p:ext uri="{BB962C8B-B14F-4D97-AF65-F5344CB8AC3E}">
        <p14:creationId xmlns:p14="http://schemas.microsoft.com/office/powerpoint/2010/main" val="362558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6049" y="63585"/>
            <a:ext cx="8791575" cy="698416"/>
          </a:xfrm>
        </p:spPr>
        <p:txBody>
          <a:bodyPr>
            <a:normAutofit fontScale="90000"/>
          </a:bodyPr>
          <a:lstStyle/>
          <a:p>
            <a:r>
              <a:rPr lang="en-US" dirty="0"/>
              <a:t>ARDUINO UNO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21" y="762001"/>
            <a:ext cx="4991100" cy="5534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8270" y="762001"/>
            <a:ext cx="54813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Microcontroller 	ATmega328P</a:t>
            </a:r>
          </a:p>
          <a:p>
            <a:r>
              <a:rPr lang="en-US" dirty="0"/>
              <a:t>Operating Voltage 	5V</a:t>
            </a:r>
          </a:p>
          <a:p>
            <a:r>
              <a:rPr lang="en-US" dirty="0"/>
              <a:t>Input Voltage (recommended) 	7-12V</a:t>
            </a:r>
          </a:p>
          <a:p>
            <a:r>
              <a:rPr lang="en-US" dirty="0"/>
              <a:t>Input Voltage (limit) 	6-20V</a:t>
            </a:r>
          </a:p>
          <a:p>
            <a:r>
              <a:rPr lang="en-US" dirty="0"/>
              <a:t>Digital I/O Pins 	14 (of which 6 provide PWM output)</a:t>
            </a:r>
          </a:p>
          <a:p>
            <a:r>
              <a:rPr lang="en-US" dirty="0"/>
              <a:t>PWM Digital I/O Pins 	6</a:t>
            </a:r>
          </a:p>
          <a:p>
            <a:r>
              <a:rPr lang="en-US" dirty="0"/>
              <a:t>Analog Input Pins 	6</a:t>
            </a:r>
          </a:p>
          <a:p>
            <a:r>
              <a:rPr lang="en-US" dirty="0"/>
              <a:t>DC Current per I/O Pin 	20 mA</a:t>
            </a:r>
          </a:p>
          <a:p>
            <a:r>
              <a:rPr lang="en-US" dirty="0"/>
              <a:t>DC Current for 3.3V Pin 	50 mA</a:t>
            </a:r>
          </a:p>
          <a:p>
            <a:r>
              <a:rPr lang="en-US" dirty="0"/>
              <a:t>Flash Memory 	32 KB (ATmega328P)</a:t>
            </a:r>
          </a:p>
          <a:p>
            <a:r>
              <a:rPr lang="en-US" dirty="0"/>
              <a:t>of which 0.5 KB used by bootloader</a:t>
            </a:r>
          </a:p>
          <a:p>
            <a:r>
              <a:rPr lang="en-US" dirty="0"/>
              <a:t>SRAM 	2 KB (ATmega328P)</a:t>
            </a:r>
          </a:p>
          <a:p>
            <a:r>
              <a:rPr lang="en-US" dirty="0"/>
              <a:t>EEPROM 	1 KB (ATmega328P)</a:t>
            </a:r>
          </a:p>
          <a:p>
            <a:r>
              <a:rPr lang="en-US" dirty="0"/>
              <a:t>Clock Speed 	16 MHz</a:t>
            </a:r>
          </a:p>
          <a:p>
            <a:r>
              <a:rPr lang="en-US" dirty="0"/>
              <a:t>LED_BUILTIN 	13</a:t>
            </a:r>
          </a:p>
          <a:p>
            <a:r>
              <a:rPr lang="en-US" dirty="0"/>
              <a:t>Length 	68.6 mm</a:t>
            </a:r>
          </a:p>
          <a:p>
            <a:r>
              <a:rPr lang="en-US" dirty="0"/>
              <a:t>Width 	53.4 mm</a:t>
            </a:r>
          </a:p>
          <a:p>
            <a:r>
              <a:rPr lang="en-US" dirty="0"/>
              <a:t>Weight 	25 g</a:t>
            </a:r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="" xmlns:a16="http://schemas.microsoft.com/office/drawing/2014/main" id="{58561DBA-E152-424A-BA7E-82F4F818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0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6589" y="311109"/>
            <a:ext cx="8791575" cy="698416"/>
          </a:xfrm>
        </p:spPr>
        <p:txBody>
          <a:bodyPr>
            <a:normAutofit fontScale="90000"/>
          </a:bodyPr>
          <a:lstStyle/>
          <a:p>
            <a:r>
              <a:rPr lang="en-US" dirty="0"/>
              <a:t>ARDUINO MEGA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CD184B6-A874-4E9C-97E3-4BB10E60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89" y="1212697"/>
            <a:ext cx="9519385" cy="46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7216B1-1E85-4948-869C-4FC21E70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PRO Mini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DF1E87D-F118-445C-B1A9-02E30F5A6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9321" y="2318469"/>
            <a:ext cx="3919104" cy="3919104"/>
          </a:xfr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C268FA7-8214-46F2-B0B0-D33BB49BF091}"/>
              </a:ext>
            </a:extLst>
          </p:cNvPr>
          <p:cNvSpPr txBox="1"/>
          <p:nvPr/>
        </p:nvSpPr>
        <p:spPr>
          <a:xfrm>
            <a:off x="1651819" y="2964426"/>
            <a:ext cx="22259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ATMEGA 328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14 I/O pins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6 analog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Clock 8 </a:t>
            </a:r>
            <a:r>
              <a:rPr lang="en-US" sz="2400" dirty="0" err="1"/>
              <a:t>mhz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Flash 32 kb</a:t>
            </a:r>
          </a:p>
        </p:txBody>
      </p:sp>
    </p:spTree>
    <p:extLst>
      <p:ext uri="{BB962C8B-B14F-4D97-AF65-F5344CB8AC3E}">
        <p14:creationId xmlns:p14="http://schemas.microsoft.com/office/powerpoint/2010/main" val="4093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59068</TotalTime>
  <Words>318</Words>
  <Application>Microsoft Office PowerPoint</Application>
  <PresentationFormat>Custom</PresentationFormat>
  <Paragraphs>129</Paragraphs>
  <Slides>34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Circuit</vt:lpstr>
      <vt:lpstr>Adruino Basics</vt:lpstr>
      <vt:lpstr>Съдържание</vt:lpstr>
      <vt:lpstr>Запознанство с Ардуино.  Основи на електрониката. Микрокотролери </vt:lpstr>
      <vt:lpstr>микроконтРолери</vt:lpstr>
      <vt:lpstr>История и философия на Ардуино</vt:lpstr>
      <vt:lpstr>Massimo Banzi, David Cuartielles, Tom Igoe, Gianluca Martino, and David Mellis</vt:lpstr>
      <vt:lpstr>ARDUINO UNO</vt:lpstr>
      <vt:lpstr>ARDUINO MEGA</vt:lpstr>
      <vt:lpstr>Arduino PRO Mini</vt:lpstr>
      <vt:lpstr>Arduino Primo wi Fi</vt:lpstr>
      <vt:lpstr>PowerPoint Presentation</vt:lpstr>
      <vt:lpstr>MemORY</vt:lpstr>
      <vt:lpstr>ARDUINO IDE</vt:lpstr>
      <vt:lpstr>SCHEMATIC</vt:lpstr>
      <vt:lpstr>Електричество</vt:lpstr>
      <vt:lpstr>Електричество</vt:lpstr>
      <vt:lpstr>Електричество</vt:lpstr>
      <vt:lpstr>Електричество Закон НА ОМ</vt:lpstr>
      <vt:lpstr>Свързване на Светодиод</vt:lpstr>
      <vt:lpstr>Свързване на Светодиод</vt:lpstr>
      <vt:lpstr>Свързване на Светодиод</vt:lpstr>
      <vt:lpstr>Общи електрически символи:</vt:lpstr>
      <vt:lpstr>PowerPoint Presentation</vt:lpstr>
      <vt:lpstr>Резистор</vt:lpstr>
      <vt:lpstr>ДИОДи</vt:lpstr>
      <vt:lpstr>LED inDICATORS</vt:lpstr>
      <vt:lpstr>ТРАНЗИСТОР</vt:lpstr>
      <vt:lpstr>https://www.arduino.cc/en/Tutorial/Blink</vt:lpstr>
      <vt:lpstr>ТРАНЗИСТОР</vt:lpstr>
      <vt:lpstr>Хардуер За Програмисти</vt:lpstr>
      <vt:lpstr>Meet YOUR KIT</vt:lpstr>
      <vt:lpstr>BreadBoard</vt:lpstr>
      <vt:lpstr>ПРавила за безопасност</vt:lpstr>
      <vt:lpstr>DEMO BLINK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Ардуино за роботиката</dc:title>
  <dc:creator>Tony Gerdjikov</dc:creator>
  <cp:lastModifiedBy>Ge_a</cp:lastModifiedBy>
  <cp:revision>218</cp:revision>
  <dcterms:created xsi:type="dcterms:W3CDTF">2017-06-09T14:14:21Z</dcterms:created>
  <dcterms:modified xsi:type="dcterms:W3CDTF">2019-04-23T03:21:33Z</dcterms:modified>
</cp:coreProperties>
</file>